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7" r:id="rId9"/>
    <p:sldId id="269"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61" autoAdjust="0"/>
    <p:restoredTop sz="95503" autoAdjust="0"/>
  </p:normalViewPr>
  <p:slideViewPr>
    <p:cSldViewPr>
      <p:cViewPr varScale="1">
        <p:scale>
          <a:sx n="61" d="100"/>
          <a:sy n="61" d="100"/>
        </p:scale>
        <p:origin x="60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22.03.2024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and welcome, my name is Monisha and today I will be presenting to you the results of the Data Analytics task.</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very much for listening, please feel free to ask any questions that you may have!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Monisha,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2667386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036982" y="802644"/>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651926" y="3195436"/>
            <a:ext cx="6765615" cy="2846933"/>
          </a:xfrm>
          <a:prstGeom prst="rect">
            <a:avLst/>
          </a:prstGeom>
        </p:spPr>
        <p:txBody>
          <a:bodyPr wrap="square" lIns="0" tIns="0" rIns="0" bIns="0" rtlCol="0" anchor="t">
            <a:spAutoFit/>
          </a:bodyPr>
          <a:lstStyle/>
          <a:p>
            <a:pPr algn="ctr">
              <a:lnSpc>
                <a:spcPts val="11059"/>
              </a:lnSpc>
            </a:pPr>
            <a:r>
              <a:rPr lang="en-US" sz="10533" spc="-105" dirty="0">
                <a:solidFill>
                  <a:srgbClr val="FFFFFF"/>
                </a:solidFill>
                <a:latin typeface="Times New Roman" panose="02020603050405020304" pitchFamily="18" charset="0"/>
                <a:cs typeface="Times New Roman" panose="02020603050405020304" pitchFamily="18" charset="0"/>
              </a:rPr>
              <a:t>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4544829" y="1173458"/>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Times New Roman" panose="02020603050405020304" pitchFamily="18" charset="0"/>
                <a:cs typeface="Times New Roman" panose="02020603050405020304" pitchFamily="18" charset="0"/>
              </a:rPr>
              <a:t>Summary</a:t>
            </a:r>
          </a:p>
        </p:txBody>
      </p:sp>
      <p:grpSp>
        <p:nvGrpSpPr>
          <p:cNvPr id="7" name="Group 7"/>
          <p:cNvGrpSpPr/>
          <p:nvPr/>
        </p:nvGrpSpPr>
        <p:grpSpPr>
          <a:xfrm>
            <a:off x="151781" y="7901694"/>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168714" y="141612"/>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47966" y="7410536"/>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a16="http://schemas.microsoft.com/office/drawing/2014/main" id="{AA717A18-1F5C-4E94-8C3C-9AD7990F2C3E}"/>
              </a:ext>
            </a:extLst>
          </p:cNvPr>
          <p:cNvSpPr txBox="1"/>
          <p:nvPr/>
        </p:nvSpPr>
        <p:spPr>
          <a:xfrm>
            <a:off x="10771583" y="1397635"/>
            <a:ext cx="7059217" cy="2185214"/>
          </a:xfrm>
          <a:prstGeom prst="rect">
            <a:avLst/>
          </a:prstGeom>
          <a:noFill/>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ANALYSIS</a:t>
            </a:r>
          </a:p>
          <a:p>
            <a:pPr algn="just"/>
            <a:endParaRPr lang="en-US" sz="2400" dirty="0">
              <a:latin typeface="Times New Roman" panose="02020603050405020304" pitchFamily="18" charset="0"/>
              <a:cs typeface="Times New Roman" panose="02020603050405020304" pitchFamily="18" charset="0"/>
            </a:endParaRPr>
          </a:p>
          <a:p>
            <a:pPr algn="just"/>
            <a:r>
              <a:rPr lang="en-US" sz="2200" b="0" i="0" dirty="0">
                <a:effectLst/>
                <a:latin typeface="Times New Roman" panose="02020603050405020304" pitchFamily="18" charset="0"/>
                <a:cs typeface="Times New Roman" panose="02020603050405020304" pitchFamily="18" charset="0"/>
              </a:rPr>
              <a:t>Animals and science are two of the most popular content categories, this shows that people enjoy “real-life” and “factual” content the most. So I would recommend that you keep creating more contents relating to these two categories.</a:t>
            </a:r>
            <a:endParaRPr lang="en-IN" sz="22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1D77C7A5-958D-4007-B1C3-B3B323BE556B}"/>
              </a:ext>
            </a:extLst>
          </p:cNvPr>
          <p:cNvSpPr txBox="1"/>
          <p:nvPr/>
        </p:nvSpPr>
        <p:spPr>
          <a:xfrm>
            <a:off x="10771583" y="3910223"/>
            <a:ext cx="7059217" cy="2677656"/>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INSIGHT</a:t>
            </a:r>
          </a:p>
          <a:p>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Food is a common theme with the top 5 Categories with “Science” ranking the highest. This may give an indication to the audience within your user base. You could use the insight to create a campaign and work with healthy eating brands to boots user engagement.</a:t>
            </a:r>
          </a:p>
        </p:txBody>
      </p:sp>
      <p:sp>
        <p:nvSpPr>
          <p:cNvPr id="28" name="TextBox 27">
            <a:extLst>
              <a:ext uri="{FF2B5EF4-FFF2-40B4-BE49-F238E27FC236}">
                <a16:creationId xmlns:a16="http://schemas.microsoft.com/office/drawing/2014/main" id="{36675748-5D29-4C63-8DBC-1E15288C947F}"/>
              </a:ext>
            </a:extLst>
          </p:cNvPr>
          <p:cNvSpPr txBox="1"/>
          <p:nvPr/>
        </p:nvSpPr>
        <p:spPr>
          <a:xfrm>
            <a:off x="10805450" y="7123991"/>
            <a:ext cx="7059217" cy="2308324"/>
          </a:xfrm>
          <a:prstGeom prst="rect">
            <a:avLst/>
          </a:prstGeom>
          <a:noFill/>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NEXT STEPS</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This  ad-hoc analysis is insightful, but it’s time to take this analysis into large scale production for real-time understanding of your business. We can show you how to do this.</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24412"/>
          </a:xfrm>
          <a:prstGeom prst="rect">
            <a:avLst/>
          </a:prstGeom>
        </p:spPr>
        <p:txBody>
          <a:bodyPr lIns="0" tIns="0" rIns="0" bIns="0" rtlCol="0" anchor="t">
            <a:spAutoFit/>
          </a:bodyPr>
          <a:lstStyle/>
          <a:p>
            <a:pPr>
              <a:lnSpc>
                <a:spcPts val="3640"/>
              </a:lnSpc>
            </a:pPr>
            <a:r>
              <a:rPr lang="en-US" sz="2600" spc="-26" dirty="0">
                <a:solidFill>
                  <a:srgbClr val="FFFFFF"/>
                </a:solidFill>
                <a:latin typeface="Times New Roman" panose="02020603050405020304" pitchFamily="18" charset="0"/>
                <a:cs typeface="Times New Roman" panose="02020603050405020304" pitchFamily="18"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Times New Roman" panose="02020603050405020304" pitchFamily="18" charset="0"/>
                <a:cs typeface="Times New Roman" panose="02020603050405020304" pitchFamily="18" charset="0"/>
              </a:rPr>
              <a:t>Thank you!</a:t>
            </a:r>
          </a:p>
        </p:txBody>
      </p:sp>
      <p:grpSp>
        <p:nvGrpSpPr>
          <p:cNvPr id="8" name="Group 8"/>
          <p:cNvGrpSpPr/>
          <p:nvPr/>
        </p:nvGrpSpPr>
        <p:grpSpPr>
          <a:xfrm>
            <a:off x="517112" y="217673"/>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00180" y="7910906"/>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1080" y="3458349"/>
            <a:ext cx="8800738" cy="3962944"/>
            <a:chOff x="-328164" y="54861"/>
            <a:chExt cx="11734318" cy="5283925"/>
          </a:xfrm>
        </p:grpSpPr>
        <p:sp>
          <p:nvSpPr>
            <p:cNvPr id="3" name="TextBox 3"/>
            <p:cNvSpPr txBox="1"/>
            <p:nvPr/>
          </p:nvSpPr>
          <p:spPr>
            <a:xfrm>
              <a:off x="-328164" y="54861"/>
              <a:ext cx="11734318" cy="1641474"/>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Times New Roman" panose="02020603050405020304" pitchFamily="18" charset="0"/>
                  <a:cs typeface="Times New Roman" panose="02020603050405020304" pitchFamily="18" charset="0"/>
                </a:rPr>
                <a:t>Today's agenda</a:t>
              </a:r>
            </a:p>
          </p:txBody>
        </p:sp>
        <p:sp>
          <p:nvSpPr>
            <p:cNvPr id="4" name="TextBox 4"/>
            <p:cNvSpPr txBox="1"/>
            <p:nvPr/>
          </p:nvSpPr>
          <p:spPr>
            <a:xfrm>
              <a:off x="-169727" y="2568797"/>
              <a:ext cx="11564591" cy="2769989"/>
            </a:xfrm>
            <a:prstGeom prst="rect">
              <a:avLst/>
            </a:prstGeom>
          </p:spPr>
          <p:txBody>
            <a:bodyPr lIns="0" tIns="0" rIns="0" bIns="0" rtlCol="0" anchor="t">
              <a:spAutoFit/>
            </a:bodyPr>
            <a:lstStyle/>
            <a:p>
              <a:pPr algn="just">
                <a:lnSpc>
                  <a:spcPts val="2660"/>
                </a:lnSpc>
              </a:pPr>
              <a:r>
                <a:rPr lang="en-US" sz="2800" spc="-19" dirty="0">
                  <a:solidFill>
                    <a:srgbClr val="000000"/>
                  </a:solidFill>
                  <a:latin typeface="Times New Roman" panose="02020603050405020304" pitchFamily="18" charset="0"/>
                  <a:cs typeface="Times New Roman" panose="02020603050405020304" pitchFamily="18" charset="0"/>
                </a:rPr>
                <a:t>Project recap</a:t>
              </a:r>
            </a:p>
            <a:p>
              <a:pPr algn="just">
                <a:lnSpc>
                  <a:spcPts val="2660"/>
                </a:lnSpc>
              </a:pPr>
              <a:r>
                <a:rPr lang="en-US" sz="2800" spc="-19" dirty="0">
                  <a:solidFill>
                    <a:srgbClr val="000000"/>
                  </a:solidFill>
                  <a:latin typeface="Times New Roman" panose="02020603050405020304" pitchFamily="18" charset="0"/>
                  <a:cs typeface="Times New Roman" panose="02020603050405020304" pitchFamily="18" charset="0"/>
                </a:rPr>
                <a:t>Problem</a:t>
              </a:r>
            </a:p>
            <a:p>
              <a:pPr algn="just">
                <a:lnSpc>
                  <a:spcPts val="2660"/>
                </a:lnSpc>
              </a:pPr>
              <a:r>
                <a:rPr lang="en-US" sz="2800" spc="-19" dirty="0">
                  <a:solidFill>
                    <a:srgbClr val="000000"/>
                  </a:solidFill>
                  <a:latin typeface="Times New Roman" panose="02020603050405020304" pitchFamily="18" charset="0"/>
                  <a:cs typeface="Times New Roman" panose="02020603050405020304" pitchFamily="18" charset="0"/>
                </a:rPr>
                <a:t>The Analytics team</a:t>
              </a:r>
            </a:p>
            <a:p>
              <a:pPr algn="just">
                <a:lnSpc>
                  <a:spcPts val="2660"/>
                </a:lnSpc>
              </a:pPr>
              <a:r>
                <a:rPr lang="en-US" sz="2800" spc="-19" dirty="0">
                  <a:solidFill>
                    <a:srgbClr val="000000"/>
                  </a:solidFill>
                  <a:latin typeface="Times New Roman" panose="02020603050405020304" pitchFamily="18" charset="0"/>
                  <a:cs typeface="Times New Roman" panose="02020603050405020304" pitchFamily="18" charset="0"/>
                </a:rPr>
                <a:t>Process</a:t>
              </a:r>
            </a:p>
            <a:p>
              <a:pPr algn="just">
                <a:lnSpc>
                  <a:spcPts val="2660"/>
                </a:lnSpc>
              </a:pPr>
              <a:r>
                <a:rPr lang="en-US" sz="2800" spc="-19" dirty="0">
                  <a:solidFill>
                    <a:srgbClr val="000000"/>
                  </a:solidFill>
                  <a:latin typeface="Times New Roman" panose="02020603050405020304" pitchFamily="18" charset="0"/>
                  <a:cs typeface="Times New Roman" panose="02020603050405020304" pitchFamily="18" charset="0"/>
                </a:rPr>
                <a:t>Insights</a:t>
              </a:r>
            </a:p>
            <a:p>
              <a:pPr algn="just">
                <a:lnSpc>
                  <a:spcPts val="2660"/>
                </a:lnSpc>
              </a:pPr>
              <a:r>
                <a:rPr lang="en-US" sz="2800" spc="-19" dirty="0">
                  <a:solidFill>
                    <a:srgbClr val="000000"/>
                  </a:solidFill>
                  <a:latin typeface="Times New Roman" panose="02020603050405020304" pitchFamily="18" charset="0"/>
                  <a:cs typeface="Times New Roman" panose="02020603050405020304" pitchFamily="18" charset="0"/>
                </a:rPr>
                <a:t>Summary</a:t>
              </a:r>
            </a:p>
          </p:txBody>
        </p:sp>
      </p:grpSp>
      <p:grpSp>
        <p:nvGrpSpPr>
          <p:cNvPr id="5" name="Group 5"/>
          <p:cNvGrpSpPr/>
          <p:nvPr/>
        </p:nvGrpSpPr>
        <p:grpSpPr>
          <a:xfrm>
            <a:off x="14800043" y="0"/>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852584" y="6923227"/>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5161769" y="2095500"/>
            <a:ext cx="10440216" cy="5867400"/>
          </a:xfrm>
          <a:prstGeom prst="rect">
            <a:avLst/>
          </a:prstGeom>
          <a:solidFill>
            <a:schemeClr val="bg1"/>
          </a:solidFill>
        </p:spPr>
        <p:txBody>
          <a:bodyPr/>
          <a:lstStyle/>
          <a:p>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5134"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Times New Roman" panose="02020603050405020304" pitchFamily="18" charset="0"/>
                <a:cs typeface="Times New Roman" panose="02020603050405020304" pitchFamily="18" charset="0"/>
              </a:rPr>
              <a:t>Project Recap</a:t>
            </a:r>
          </a:p>
        </p:txBody>
      </p:sp>
      <p:sp>
        <p:nvSpPr>
          <p:cNvPr id="36" name="TextBox 35">
            <a:extLst>
              <a:ext uri="{FF2B5EF4-FFF2-40B4-BE49-F238E27FC236}">
                <a16:creationId xmlns:a16="http://schemas.microsoft.com/office/drawing/2014/main" id="{06B69BC7-6FD8-45A8-9F3B-44E315260609}"/>
              </a:ext>
            </a:extLst>
          </p:cNvPr>
          <p:cNvSpPr txBox="1"/>
          <p:nvPr/>
        </p:nvSpPr>
        <p:spPr>
          <a:xfrm>
            <a:off x="8436952" y="2781300"/>
            <a:ext cx="6819789" cy="4401205"/>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Social Buzz is a fast growing technology unicorn that need to adapt quickly to it’s global scale.</a:t>
            </a:r>
          </a:p>
          <a:p>
            <a:pPr algn="just"/>
            <a:r>
              <a:rPr lang="en-US" sz="2800" dirty="0">
                <a:latin typeface="Times New Roman" panose="02020603050405020304" pitchFamily="18" charset="0"/>
                <a:cs typeface="Times New Roman" panose="02020603050405020304" pitchFamily="18" charset="0"/>
              </a:rPr>
              <a:t>Accenture has begun a 3 month POC focusing on these tasks:</a:t>
            </a:r>
          </a:p>
          <a:p>
            <a:endParaRPr lang="en-US"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An audit of Social Buzz’s  big data practice </a:t>
            </a: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Recommendations for a successful IPO</a:t>
            </a: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Analysis to find Social Buzz’s top 5 most popular categories of content</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86477" y="6916698"/>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10121478" cy="10287000"/>
          </a:xfrm>
          <a:prstGeom prst="rect">
            <a:avLst/>
          </a:prstGeom>
          <a:solidFill>
            <a:srgbClr val="A100FF"/>
          </a:solidFill>
          <a:ln>
            <a:solidFill>
              <a:srgbClr val="A100FF"/>
            </a:solidFill>
          </a:ln>
        </p:spPr>
        <p:txBody>
          <a:bodyPr/>
          <a:lstStyle/>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algn="just"/>
            <a:r>
              <a:rPr lang="en-US" sz="2400" dirty="0">
                <a:solidFill>
                  <a:schemeClr val="bg1"/>
                </a:solidFill>
                <a:latin typeface="Times New Roman" panose="02020603050405020304" pitchFamily="18" charset="0"/>
                <a:cs typeface="Times New Roman" panose="02020603050405020304" pitchFamily="18" charset="0"/>
              </a:rPr>
              <a:t>                               </a:t>
            </a:r>
            <a:endParaRPr lang="en-IN" sz="2400" dirty="0">
              <a:solidFill>
                <a:schemeClr val="bg1"/>
              </a:solidFill>
              <a:latin typeface="Times New Roman" panose="02020603050405020304" pitchFamily="18" charset="0"/>
              <a:cs typeface="Times New Roman" panose="02020603050405020304" pitchFamily="18" charset="0"/>
            </a:endParaRPr>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4742492" y="0"/>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0930310" y="654187"/>
            <a:ext cx="6544675" cy="8615106"/>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Times New Roman" panose="02020603050405020304" pitchFamily="18" charset="0"/>
                <a:cs typeface="Times New Roman" panose="02020603050405020304" pitchFamily="18" charset="0"/>
              </a:rPr>
              <a:t>Problem</a:t>
            </a:r>
          </a:p>
        </p:txBody>
      </p:sp>
      <p:sp>
        <p:nvSpPr>
          <p:cNvPr id="22" name="TextBox 21">
            <a:extLst>
              <a:ext uri="{FF2B5EF4-FFF2-40B4-BE49-F238E27FC236}">
                <a16:creationId xmlns:a16="http://schemas.microsoft.com/office/drawing/2014/main" id="{CA81D384-CB33-4615-99C9-4170816E5F78}"/>
              </a:ext>
            </a:extLst>
          </p:cNvPr>
          <p:cNvSpPr txBox="1"/>
          <p:nvPr/>
        </p:nvSpPr>
        <p:spPr>
          <a:xfrm>
            <a:off x="2107520" y="4610100"/>
            <a:ext cx="7403491" cy="5109860"/>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In recent years, the customer has grown to an enormous extent, and they lack the internal resources to manage it.</a:t>
            </a:r>
          </a:p>
          <a:p>
            <a:pPr marL="342900" marR="0" lvl="0" indent="-342900" algn="just"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Every day, Social Buzz receives over 100,000 posts, totaling 36,500,000 posts annually. Since all of the content is unstructured, it might be challenging to make sense of it all.</a:t>
            </a:r>
          </a:p>
          <a:p>
            <a:pPr marL="342900" marR="0" lvl="0" indent="-342900" algn="just"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Determine the specifications that must be fulfilled for this project.</a:t>
            </a:r>
          </a:p>
          <a:p>
            <a:pPr marL="342900" marR="0" lvl="0" indent="-342900" algn="just"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Combining tables from the sample data set</a:t>
            </a:r>
          </a:p>
          <a:p>
            <a:pPr marL="342900" marR="0" lvl="0" indent="-342900" algn="just"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An analysis of their content categories that identifies the top five with the highest total popularity</a:t>
            </a:r>
            <a:endParaRPr kumimoji="0" lang="en-IN" sz="22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0" name="Freeform 30"/>
          <p:cNvSpPr/>
          <p:nvPr/>
        </p:nvSpPr>
        <p:spPr>
          <a:xfrm>
            <a:off x="11359516" y="6970981"/>
            <a:ext cx="2123087"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sp>
        <p:nvSpPr>
          <p:cNvPr id="31" name="TextBox 31"/>
          <p:cNvSpPr txBox="1"/>
          <p:nvPr/>
        </p:nvSpPr>
        <p:spPr>
          <a:xfrm>
            <a:off x="2670508" y="3331799"/>
            <a:ext cx="5612273" cy="2462213"/>
          </a:xfrm>
          <a:prstGeom prst="rect">
            <a:avLst/>
          </a:prstGeom>
        </p:spPr>
        <p:txBody>
          <a:bodyPr lIns="0" tIns="0" rIns="0" bIns="0" rtlCol="0" anchor="t">
            <a:spAutoFit/>
          </a:bodyPr>
          <a:lstStyle/>
          <a:p>
            <a:pPr algn="ctr">
              <a:lnSpc>
                <a:spcPts val="9600"/>
              </a:lnSpc>
            </a:pPr>
            <a:r>
              <a:rPr lang="en-US" sz="8000" spc="-80" dirty="0">
                <a:solidFill>
                  <a:srgbClr val="000000"/>
                </a:solidFill>
                <a:latin typeface="Times New Roman" panose="02020603050405020304" pitchFamily="18" charset="0"/>
                <a:cs typeface="Times New Roman" panose="02020603050405020304" pitchFamily="18" charset="0"/>
              </a:rPr>
              <a:t>The Analytics team</a:t>
            </a:r>
          </a:p>
        </p:txBody>
      </p:sp>
      <p:sp>
        <p:nvSpPr>
          <p:cNvPr id="32" name="TextBox 31">
            <a:extLst>
              <a:ext uri="{FF2B5EF4-FFF2-40B4-BE49-F238E27FC236}">
                <a16:creationId xmlns:a16="http://schemas.microsoft.com/office/drawing/2014/main" id="{228EE3D6-7335-4B69-AA17-3D0BE1070DB0}"/>
              </a:ext>
            </a:extLst>
          </p:cNvPr>
          <p:cNvSpPr txBox="1"/>
          <p:nvPr/>
        </p:nvSpPr>
        <p:spPr>
          <a:xfrm>
            <a:off x="14293092" y="1707725"/>
            <a:ext cx="3200400" cy="984885"/>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ANDREW FLEMING</a:t>
            </a:r>
          </a:p>
          <a:p>
            <a:r>
              <a:rPr lang="en-US" sz="2000" b="1" dirty="0">
                <a:latin typeface="Times New Roman" panose="02020603050405020304" pitchFamily="18" charset="0"/>
                <a:cs typeface="Times New Roman" panose="02020603050405020304" pitchFamily="18" charset="0"/>
              </a:rPr>
              <a:t>Chief Technology Architect</a:t>
            </a:r>
            <a:endParaRPr lang="en-IN" sz="2000" b="1" dirty="0">
              <a:latin typeface="Times New Roman" panose="02020603050405020304" pitchFamily="18" charset="0"/>
              <a:cs typeface="Times New Roman" panose="02020603050405020304" pitchFamily="18" charset="0"/>
            </a:endParaRPr>
          </a:p>
          <a:p>
            <a:endParaRPr lang="en-IN" dirty="0"/>
          </a:p>
        </p:txBody>
      </p:sp>
      <p:sp>
        <p:nvSpPr>
          <p:cNvPr id="33" name="TextBox 32">
            <a:extLst>
              <a:ext uri="{FF2B5EF4-FFF2-40B4-BE49-F238E27FC236}">
                <a16:creationId xmlns:a16="http://schemas.microsoft.com/office/drawing/2014/main" id="{17B11824-DA87-440B-8648-DCC19B54EC08}"/>
              </a:ext>
            </a:extLst>
          </p:cNvPr>
          <p:cNvSpPr txBox="1"/>
          <p:nvPr/>
        </p:nvSpPr>
        <p:spPr>
          <a:xfrm>
            <a:off x="14293092" y="4716793"/>
            <a:ext cx="3200400"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MARCUS ROMPTON</a:t>
            </a:r>
          </a:p>
          <a:p>
            <a:r>
              <a:rPr lang="en-US" b="1" dirty="0">
                <a:latin typeface="Times New Roman" panose="02020603050405020304" pitchFamily="18" charset="0"/>
                <a:cs typeface="Times New Roman" panose="02020603050405020304" pitchFamily="18" charset="0"/>
              </a:rPr>
              <a:t>Senior Principal</a:t>
            </a:r>
            <a:endParaRPr lang="en-IN" b="1" dirty="0">
              <a:latin typeface="Times New Roman" panose="02020603050405020304" pitchFamily="18" charset="0"/>
              <a:cs typeface="Times New Roman" panose="02020603050405020304" pitchFamily="18" charset="0"/>
            </a:endParaRPr>
          </a:p>
          <a:p>
            <a:endParaRPr lang="en-IN" dirty="0"/>
          </a:p>
        </p:txBody>
      </p:sp>
      <p:sp>
        <p:nvSpPr>
          <p:cNvPr id="34" name="TextBox 33">
            <a:extLst>
              <a:ext uri="{FF2B5EF4-FFF2-40B4-BE49-F238E27FC236}">
                <a16:creationId xmlns:a16="http://schemas.microsoft.com/office/drawing/2014/main" id="{6F678397-914D-4B06-8DB1-3426FD325A50}"/>
              </a:ext>
            </a:extLst>
          </p:cNvPr>
          <p:cNvSpPr txBox="1"/>
          <p:nvPr/>
        </p:nvSpPr>
        <p:spPr>
          <a:xfrm>
            <a:off x="14293092" y="7658100"/>
            <a:ext cx="3200400" cy="70788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MONISHA M</a:t>
            </a:r>
          </a:p>
          <a:p>
            <a:r>
              <a:rPr lang="en-US" sz="2000" b="1" dirty="0">
                <a:latin typeface="Times New Roman" panose="02020603050405020304" pitchFamily="18" charset="0"/>
                <a:cs typeface="Times New Roman" panose="02020603050405020304" pitchFamily="18" charset="0"/>
              </a:rPr>
              <a:t>Data Analyst</a:t>
            </a:r>
            <a:endParaRPr lang="en-IN" sz="2000" b="1" dirty="0">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F67A2E7B-D9A0-4A96-8959-CB11E2D7451C}"/>
              </a:ext>
            </a:extLst>
          </p:cNvPr>
          <p:cNvPicPr>
            <a:picLocks noChangeAspect="1"/>
          </p:cNvPicPr>
          <p:nvPr/>
        </p:nvPicPr>
        <p:blipFill>
          <a:blip r:embed="rId7"/>
          <a:stretch>
            <a:fillRect/>
          </a:stretch>
        </p:blipFill>
        <p:spPr>
          <a:xfrm>
            <a:off x="11443639" y="6975944"/>
            <a:ext cx="1975440" cy="21181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Times New Roman" panose="02020603050405020304" pitchFamily="18" charset="0"/>
                <a:cs typeface="Times New Roman" panose="02020603050405020304" pitchFamily="18"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4" name="TextBox 43">
            <a:extLst>
              <a:ext uri="{FF2B5EF4-FFF2-40B4-BE49-F238E27FC236}">
                <a16:creationId xmlns:a16="http://schemas.microsoft.com/office/drawing/2014/main" id="{B18962F8-928F-4356-964A-A5C5F8B4C763}"/>
              </a:ext>
            </a:extLst>
          </p:cNvPr>
          <p:cNvSpPr txBox="1"/>
          <p:nvPr/>
        </p:nvSpPr>
        <p:spPr>
          <a:xfrm>
            <a:off x="4112223" y="1456045"/>
            <a:ext cx="3356857"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Data Understanding</a:t>
            </a:r>
          </a:p>
        </p:txBody>
      </p:sp>
      <p:sp>
        <p:nvSpPr>
          <p:cNvPr id="45" name="TextBox 44">
            <a:extLst>
              <a:ext uri="{FF2B5EF4-FFF2-40B4-BE49-F238E27FC236}">
                <a16:creationId xmlns:a16="http://schemas.microsoft.com/office/drawing/2014/main" id="{1D56B8EF-BB07-4C2F-AE04-A1E3BAAD2A3A}"/>
              </a:ext>
            </a:extLst>
          </p:cNvPr>
          <p:cNvSpPr txBox="1"/>
          <p:nvPr/>
        </p:nvSpPr>
        <p:spPr>
          <a:xfrm>
            <a:off x="5861716" y="3099643"/>
            <a:ext cx="282508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Data Cleaning</a:t>
            </a:r>
          </a:p>
        </p:txBody>
      </p:sp>
      <p:sp>
        <p:nvSpPr>
          <p:cNvPr id="46" name="TextBox 45">
            <a:extLst>
              <a:ext uri="{FF2B5EF4-FFF2-40B4-BE49-F238E27FC236}">
                <a16:creationId xmlns:a16="http://schemas.microsoft.com/office/drawing/2014/main" id="{C73B5E5C-6338-4697-B580-0117705B6310}"/>
              </a:ext>
            </a:extLst>
          </p:cNvPr>
          <p:cNvSpPr txBox="1"/>
          <p:nvPr/>
        </p:nvSpPr>
        <p:spPr>
          <a:xfrm>
            <a:off x="7611108" y="4667423"/>
            <a:ext cx="263914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Data Modelling</a:t>
            </a:r>
          </a:p>
        </p:txBody>
      </p:sp>
      <p:sp>
        <p:nvSpPr>
          <p:cNvPr id="47" name="TextBox 46">
            <a:extLst>
              <a:ext uri="{FF2B5EF4-FFF2-40B4-BE49-F238E27FC236}">
                <a16:creationId xmlns:a16="http://schemas.microsoft.com/office/drawing/2014/main" id="{52153F63-FA3D-407F-A283-45A6F5194426}"/>
              </a:ext>
            </a:extLst>
          </p:cNvPr>
          <p:cNvSpPr txBox="1"/>
          <p:nvPr/>
        </p:nvSpPr>
        <p:spPr>
          <a:xfrm>
            <a:off x="9531436" y="6438900"/>
            <a:ext cx="243196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Data Analysis</a:t>
            </a:r>
          </a:p>
        </p:txBody>
      </p:sp>
      <p:sp>
        <p:nvSpPr>
          <p:cNvPr id="48" name="TextBox 47">
            <a:extLst>
              <a:ext uri="{FF2B5EF4-FFF2-40B4-BE49-F238E27FC236}">
                <a16:creationId xmlns:a16="http://schemas.microsoft.com/office/drawing/2014/main" id="{5942783C-E649-49A3-9477-91266CBA4566}"/>
              </a:ext>
            </a:extLst>
          </p:cNvPr>
          <p:cNvSpPr txBox="1"/>
          <p:nvPr/>
        </p:nvSpPr>
        <p:spPr>
          <a:xfrm>
            <a:off x="11337709" y="8019498"/>
            <a:ext cx="243196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6825935" y="876300"/>
            <a:ext cx="4636129" cy="1231106"/>
          </a:xfrm>
          <a:prstGeom prst="rect">
            <a:avLst/>
          </a:prstGeom>
        </p:spPr>
        <p:txBody>
          <a:bodyPr lIns="0" tIns="0" rIns="0" bIns="0" rtlCol="0" anchor="t">
            <a:spAutoFit/>
          </a:bodyPr>
          <a:lstStyle/>
          <a:p>
            <a:pPr algn="ctr">
              <a:lnSpc>
                <a:spcPts val="9600"/>
              </a:lnSpc>
            </a:pPr>
            <a:r>
              <a:rPr lang="en-US" sz="8000" spc="-80" dirty="0">
                <a:solidFill>
                  <a:srgbClr val="000000"/>
                </a:solidFill>
                <a:latin typeface="Times New Roman" panose="02020603050405020304" pitchFamily="18" charset="0"/>
                <a:cs typeface="Times New Roman" panose="02020603050405020304" pitchFamily="18"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2E5473A4-8640-4A6A-BBCA-9226167F7929}"/>
              </a:ext>
            </a:extLst>
          </p:cNvPr>
          <p:cNvSpPr txBox="1"/>
          <p:nvPr/>
        </p:nvSpPr>
        <p:spPr>
          <a:xfrm>
            <a:off x="2889368" y="4343281"/>
            <a:ext cx="1447800" cy="1661993"/>
          </a:xfrm>
          <a:prstGeom prst="rect">
            <a:avLst/>
          </a:prstGeom>
          <a:noFill/>
        </p:spPr>
        <p:txBody>
          <a:bodyPr wrap="square">
            <a:spAutoFit/>
          </a:bodyPr>
          <a:lstStyle/>
          <a:p>
            <a:pPr algn="ctr"/>
            <a:r>
              <a:rPr lang="en-US" sz="4400" dirty="0">
                <a:solidFill>
                  <a:srgbClr val="A100FF"/>
                </a:solidFill>
              </a:rPr>
              <a:t>16</a:t>
            </a:r>
          </a:p>
          <a:p>
            <a:pPr algn="ctr"/>
            <a:endParaRPr lang="en-US" sz="1800" dirty="0"/>
          </a:p>
          <a:p>
            <a:pPr algn="ctr"/>
            <a:r>
              <a:rPr lang="en-US" sz="2000" dirty="0">
                <a:latin typeface="Times New Roman" panose="02020603050405020304" pitchFamily="18" charset="0"/>
                <a:cs typeface="Times New Roman" panose="02020603050405020304" pitchFamily="18" charset="0"/>
              </a:rPr>
              <a:t>Unique Categories</a:t>
            </a:r>
            <a:endParaRPr lang="en-IN" sz="20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79EA63FA-2C92-4E81-B876-AA60FB9FD551}"/>
              </a:ext>
            </a:extLst>
          </p:cNvPr>
          <p:cNvSpPr txBox="1"/>
          <p:nvPr/>
        </p:nvSpPr>
        <p:spPr>
          <a:xfrm>
            <a:off x="7843892" y="4374058"/>
            <a:ext cx="1828800" cy="1785104"/>
          </a:xfrm>
          <a:prstGeom prst="rect">
            <a:avLst/>
          </a:prstGeom>
          <a:noFill/>
        </p:spPr>
        <p:txBody>
          <a:bodyPr wrap="square">
            <a:spAutoFit/>
          </a:bodyPr>
          <a:lstStyle/>
          <a:p>
            <a:pPr algn="ctr"/>
            <a:r>
              <a:rPr lang="en-US" sz="4400" dirty="0">
                <a:solidFill>
                  <a:srgbClr val="A100FF"/>
                </a:solidFill>
              </a:rPr>
              <a:t>1897</a:t>
            </a:r>
          </a:p>
          <a:p>
            <a:pPr algn="ctr"/>
            <a:endParaRPr lang="en-US" sz="1800" dirty="0"/>
          </a:p>
          <a:p>
            <a:pPr algn="ctr"/>
            <a:r>
              <a:rPr lang="en-US" sz="2400" dirty="0">
                <a:latin typeface="Times New Roman" panose="02020603050405020304" pitchFamily="18" charset="0"/>
                <a:cs typeface="Times New Roman" panose="02020603050405020304" pitchFamily="18" charset="0"/>
              </a:rPr>
              <a:t>Reactions to  “Food” posts</a:t>
            </a:r>
            <a:endParaRPr lang="en-IN" sz="2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795E2A40-DDB9-4751-A433-84440ED39DCE}"/>
              </a:ext>
            </a:extLst>
          </p:cNvPr>
          <p:cNvSpPr txBox="1"/>
          <p:nvPr/>
        </p:nvSpPr>
        <p:spPr>
          <a:xfrm>
            <a:off x="12742597" y="4560893"/>
            <a:ext cx="2514145" cy="1569660"/>
          </a:xfrm>
          <a:prstGeom prst="rect">
            <a:avLst/>
          </a:prstGeom>
          <a:noFill/>
        </p:spPr>
        <p:txBody>
          <a:bodyPr wrap="square">
            <a:spAutoFit/>
          </a:bodyPr>
          <a:lstStyle/>
          <a:p>
            <a:pPr algn="ctr"/>
            <a:r>
              <a:rPr lang="en-US" sz="2400" dirty="0">
                <a:solidFill>
                  <a:srgbClr val="A100FF"/>
                </a:solidFill>
                <a:latin typeface="Times New Roman" panose="02020603050405020304" pitchFamily="18" charset="0"/>
                <a:cs typeface="Times New Roman" panose="02020603050405020304" pitchFamily="18" charset="0"/>
              </a:rPr>
              <a:t>January</a:t>
            </a:r>
          </a:p>
          <a:p>
            <a:pPr algn="ctr"/>
            <a:endParaRPr lang="en-US" sz="24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Month with</a:t>
            </a:r>
          </a:p>
          <a:p>
            <a:pPr algn="ctr"/>
            <a:r>
              <a:rPr lang="en-US" sz="2400" dirty="0">
                <a:latin typeface="Times New Roman" panose="02020603050405020304" pitchFamily="18" charset="0"/>
                <a:cs typeface="Times New Roman" panose="02020603050405020304" pitchFamily="18" charset="0"/>
              </a:rPr>
              <a:t> most posts</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499" y="8097730"/>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456064" y="6852500"/>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823977" y="-24080"/>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4742492" y="0"/>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9" name="Picture 28">
            <a:extLst>
              <a:ext uri="{FF2B5EF4-FFF2-40B4-BE49-F238E27FC236}">
                <a16:creationId xmlns:a16="http://schemas.microsoft.com/office/drawing/2014/main" id="{8C9C3211-71A1-424F-9659-6FF7A47127AA}"/>
              </a:ext>
            </a:extLst>
          </p:cNvPr>
          <p:cNvPicPr>
            <a:picLocks noChangeAspect="1"/>
          </p:cNvPicPr>
          <p:nvPr/>
        </p:nvPicPr>
        <p:blipFill>
          <a:blip r:embed="rId7"/>
          <a:stretch>
            <a:fillRect/>
          </a:stretch>
        </p:blipFill>
        <p:spPr>
          <a:xfrm>
            <a:off x="3848518" y="1197265"/>
            <a:ext cx="10945837" cy="7696200"/>
          </a:xfrm>
          <a:prstGeom prst="rect">
            <a:avLst/>
          </a:prstGeom>
        </p:spPr>
      </p:pic>
    </p:spTree>
    <p:extLst>
      <p:ext uri="{BB962C8B-B14F-4D97-AF65-F5344CB8AC3E}">
        <p14:creationId xmlns:p14="http://schemas.microsoft.com/office/powerpoint/2010/main" val="2453851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499" y="8097730"/>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456064" y="6852500"/>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823977" y="-24080"/>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4742492" y="0"/>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9" name="Picture 28">
            <a:extLst>
              <a:ext uri="{FF2B5EF4-FFF2-40B4-BE49-F238E27FC236}">
                <a16:creationId xmlns:a16="http://schemas.microsoft.com/office/drawing/2014/main" id="{2B2C0DA9-9BCB-47DA-B95E-50D2F60ED77B}"/>
              </a:ext>
            </a:extLst>
          </p:cNvPr>
          <p:cNvPicPr>
            <a:picLocks noChangeAspect="1"/>
          </p:cNvPicPr>
          <p:nvPr/>
        </p:nvPicPr>
        <p:blipFill>
          <a:blip r:embed="rId7"/>
          <a:stretch>
            <a:fillRect/>
          </a:stretch>
        </p:blipFill>
        <p:spPr>
          <a:xfrm>
            <a:off x="3734270" y="1333500"/>
            <a:ext cx="11491276" cy="7315200"/>
          </a:xfrm>
          <a:prstGeom prst="rect">
            <a:avLst/>
          </a:prstGeom>
        </p:spPr>
      </p:pic>
    </p:spTree>
    <p:extLst>
      <p:ext uri="{BB962C8B-B14F-4D97-AF65-F5344CB8AC3E}">
        <p14:creationId xmlns:p14="http://schemas.microsoft.com/office/powerpoint/2010/main" val="740210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471</TotalTime>
  <Words>1223</Words>
  <Application>Microsoft Office PowerPoint</Application>
  <PresentationFormat>Custom</PresentationFormat>
  <Paragraphs>143</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Graphik Regular</vt:lpstr>
      <vt:lpstr>Arial</vt:lpstr>
      <vt:lpstr>Times New Roman</vt:lpstr>
      <vt:lpstr>Courier New</vt:lpstr>
      <vt:lpstr>Clear Sans Regular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Monisha M</cp:lastModifiedBy>
  <cp:revision>22</cp:revision>
  <dcterms:created xsi:type="dcterms:W3CDTF">2006-08-16T00:00:00Z</dcterms:created>
  <dcterms:modified xsi:type="dcterms:W3CDTF">2024-03-22T10:36:35Z</dcterms:modified>
  <dc:identifier>DAEhDyfaYKE</dc:identifier>
</cp:coreProperties>
</file>